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  <p:sldMasterId id="2147483799" r:id="rId2"/>
  </p:sldMasterIdLst>
  <p:sldIdLst>
    <p:sldId id="256" r:id="rId3"/>
    <p:sldId id="264" r:id="rId4"/>
    <p:sldId id="257" r:id="rId5"/>
    <p:sldId id="258" r:id="rId6"/>
    <p:sldId id="259" r:id="rId7"/>
    <p:sldId id="260" r:id="rId8"/>
    <p:sldId id="262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06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79048-70D6-3993-DDD5-66742814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A14EC2-1F2F-31A7-7070-AAF82D80D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BF16F2-307A-740F-79C8-EAF10ACA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F2A334-E10F-3266-48D8-B43D2569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C5D2AF-1290-DD78-C17D-F376B7A3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8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A432B-DBF7-E911-86DB-1799350F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7A80B-B943-1847-E4A9-C796B881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3ED4A2-5090-1D93-775A-A0A502179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C36977-553D-E78D-A711-B83B8ED9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FAC3A2-E7ED-31CA-1275-C954C75B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88C972-5585-0C69-ECB5-2D29BAD6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75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4B857-905D-9B12-AA29-70FFD089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C700EF-37A4-66A2-F805-193D4110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8E73FA-2379-600A-7327-5C5D9276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7D9C49-396D-E2B3-20F4-FD6A5A66A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7AC6B1-8DA8-64F1-FB76-B5730333A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C1D6D6-7EAC-DDB2-FB3F-5689418D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EAEFB9-38CC-FAB4-8D0B-0A48F168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8E849E-2A1B-B827-A3EC-315709AB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96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F6C522-4F3E-55F3-9D32-FF32EC09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CC815C-610F-0B0C-5007-D3D965E5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BAC915-8117-A899-3D67-6CAA8BB2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9364F1-02AB-FE52-2A5D-5315D041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398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543D0E-7EA3-E7B2-8428-06E6BBB0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5B4D0A-1A21-B72A-86D0-1E36213D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F4A6D4-4124-DA9F-C9AA-C56746EA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240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C785E-5177-42DB-C066-366ECF20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80664-A98C-1BBF-38C9-2B5B5B333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E80907-E344-D40A-C09A-BDAA7CBA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BEADBC-A734-B34A-3E90-79EC5F3D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A0294-E898-7A24-5A29-F96C316A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79325C-C64D-CA41-55C7-2D98E00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34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F59E4-B229-5F8B-3A11-DD60D4A4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0390B2-AFBF-3D40-284A-1FD54B871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23857C-5469-9A02-387C-45BD8F58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CA6700-86DF-14D6-E66A-24D5E526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C5FD23-1278-2AD3-C646-B70A4551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C78439-5783-B618-72E1-A4010A1E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06606-D513-1526-89AA-1DC8D566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EF0C31-0DB8-EFB3-7CB2-FAE8C6D0D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AE12E-44E4-A872-C874-18AEA399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68693-063C-65F7-D04F-56C6C75A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2F0B1E-4791-DF1C-5161-63C0D77B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407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85BD839-6068-87D8-42A7-C4C9C31F8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B87EBD-AE16-3D1D-EA84-F2D9807C3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83B513-3773-3A53-1D9C-8EF8CA36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927D6C-9D88-9A91-17DB-33319B54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9FE9C-0091-D06B-B01E-17CB4A8F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13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3901769"/>
            <a:ext cx="8534400" cy="940999"/>
          </a:xfrm>
        </p:spPr>
        <p:txBody>
          <a:bodyPr anchor="b">
            <a:normAutofit/>
          </a:bodyPr>
          <a:lstStyle>
            <a:lvl1pPr algn="ctr"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4849607"/>
            <a:ext cx="85344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133" baseline="0">
                <a:solidFill>
                  <a:schemeClr val="bg1"/>
                </a:solidFill>
              </a:defRPr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4267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0930" y="3429000"/>
            <a:ext cx="7954433" cy="220345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/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5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853" y="1236509"/>
            <a:ext cx="3617659" cy="2192491"/>
          </a:xfrm>
        </p:spPr>
        <p:txBody>
          <a:bodyPr anchor="t" anchorCtr="0">
            <a:normAutofit/>
          </a:bodyPr>
          <a:lstStyle>
            <a:lvl1pPr>
              <a:defRPr sz="3733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6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680373"/>
            <a:ext cx="10972800" cy="827311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716939"/>
            <a:ext cx="10972800" cy="7921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121917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828754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2438339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E823C-C916-44A2-A4A1-2C7CD48F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384A5B-8658-44AB-8722-AC2EE46A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5BDB96-FFB4-49E5-8429-E51980C9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FB12FD-B8F7-4E1C-97A8-EADA773C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3507E6-6499-4C33-83BA-7CE72971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8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F743-63B8-46A7-A245-82A884B3313F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7D0F-4903-494C-B4CF-BA1D0F106D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5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28DD5-1E8E-B225-AC16-8B420B08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0C6D9F-0756-E97C-B6F7-4BDE34B4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59374-DE4C-C7D8-DC00-DA668882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548E4-6936-E2CA-C610-9C3CFA88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09A335-B66A-EC3A-6786-7FD8DD63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3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CAAD1-7215-DDC5-7449-64361CD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ACF49-0A5C-4D10-CC10-5BFC3B267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E92D7D-DD25-C088-3E69-BECC7271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690E8-AAFB-9C2F-7415-7E241948C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48555A-6BDD-AAE7-2268-F32B1547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37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439283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95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A9530-3F2B-4A1B-0EFA-484D3CAB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60" y="279027"/>
            <a:ext cx="8640403" cy="1212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195AE-0343-EF2C-FDB9-D966E91F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6A7D7E-FD99-84C8-DD3F-BEF7DE346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7F21A-76ED-43B0-A8AD-89C58DF4EF85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500A2D-DB6D-8FDE-9721-F4C838D2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E644C3-81E3-0D70-ED87-ED85FD032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A9325-D135-404C-9A60-190A8B908DB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6CC0A9B-CABA-5A7F-2086-1880351B14AB}"/>
              </a:ext>
            </a:extLst>
          </p:cNvPr>
          <p:cNvSpPr/>
          <p:nvPr userDrawn="1"/>
        </p:nvSpPr>
        <p:spPr>
          <a:xfrm>
            <a:off x="0" y="616507"/>
            <a:ext cx="1056060" cy="472420"/>
          </a:xfrm>
          <a:prstGeom prst="rect">
            <a:avLst/>
          </a:prstGeom>
          <a:pattFill prst="shingle">
            <a:fgClr>
              <a:srgbClr val="3E1D6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B54BDE-668A-DC98-1EFB-214E900929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3" y="115070"/>
            <a:ext cx="2097090" cy="8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8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dirty="0">
          <a:solidFill>
            <a:srgbClr val="3E1D6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5" Type="http://schemas.openxmlformats.org/officeDocument/2006/relationships/hyperlink" Target="https://pytorch.org/hub/ultralytics_yolov5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AB9B6D-18A4-2592-962B-E982ED896887}"/>
              </a:ext>
            </a:extLst>
          </p:cNvPr>
          <p:cNvSpPr txBox="1">
            <a:spLocks/>
          </p:cNvSpPr>
          <p:nvPr/>
        </p:nvSpPr>
        <p:spPr>
          <a:xfrm>
            <a:off x="1256778" y="1790557"/>
            <a:ext cx="9578236" cy="1638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609585" rtl="0" eaLnBrk="1" latinLnBrk="0" hangingPunct="1">
              <a:spcBef>
                <a:spcPct val="0"/>
              </a:spcBef>
              <a:buNone/>
              <a:defRPr sz="54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Детектирование и классификация тарелок.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33B4463-1253-FA8D-F270-C5D8AC5ED578}"/>
              </a:ext>
            </a:extLst>
          </p:cNvPr>
          <p:cNvSpPr txBox="1">
            <a:spLocks/>
          </p:cNvSpPr>
          <p:nvPr/>
        </p:nvSpPr>
        <p:spPr>
          <a:xfrm>
            <a:off x="1256778" y="4259821"/>
            <a:ext cx="9945665" cy="218860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</a:rPr>
              <a:t>Работу выполнили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Павлов Валентин</a:t>
            </a:r>
          </a:p>
        </p:txBody>
      </p:sp>
    </p:spTree>
    <p:extLst>
      <p:ext uri="{BB962C8B-B14F-4D97-AF65-F5344CB8AC3E}">
        <p14:creationId xmlns:p14="http://schemas.microsoft.com/office/powerpoint/2010/main" val="148892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297EBDA-4B3D-F764-5401-3B14A787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применение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265ACBD-9519-DA8A-EB12-EC83C894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5733" cy="420264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Цель: разработать нейросеть для детектирования тарелок и классификации на грязные и чистые.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 использования: по конвейеру едут тарелки после мойки и необходимо определить отмылись тарелки или нет.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8E76B-648C-E9C4-A223-51ED7F38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38" y="2453485"/>
            <a:ext cx="3631890" cy="3474508"/>
          </a:xfrm>
          <a:prstGeom prst="rect">
            <a:avLst/>
          </a:prstGeom>
        </p:spPr>
      </p:pic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663E8973-6EB5-437A-455A-5E5B1F43C0BD}"/>
              </a:ext>
            </a:extLst>
          </p:cNvPr>
          <p:cNvSpPr/>
          <p:nvPr/>
        </p:nvSpPr>
        <p:spPr>
          <a:xfrm rot="18700993">
            <a:off x="7905559" y="1831390"/>
            <a:ext cx="1101678" cy="233988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3E2B7C-83E4-366F-08C5-4B04B5AD6761}"/>
              </a:ext>
            </a:extLst>
          </p:cNvPr>
          <p:cNvSpPr/>
          <p:nvPr/>
        </p:nvSpPr>
        <p:spPr>
          <a:xfrm>
            <a:off x="7216333" y="1916044"/>
            <a:ext cx="719667" cy="296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Камера</a:t>
            </a:r>
          </a:p>
        </p:txBody>
      </p:sp>
    </p:spTree>
    <p:extLst>
      <p:ext uri="{BB962C8B-B14F-4D97-AF65-F5344CB8AC3E}">
        <p14:creationId xmlns:p14="http://schemas.microsoft.com/office/powerpoint/2010/main" val="4063147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67B49D2-6D3A-FB54-A4C8-E552F0420A17}"/>
              </a:ext>
            </a:extLst>
          </p:cNvPr>
          <p:cNvSpPr txBox="1">
            <a:spLocks/>
          </p:cNvSpPr>
          <p:nvPr/>
        </p:nvSpPr>
        <p:spPr>
          <a:xfrm>
            <a:off x="1056060" y="188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3E1D65"/>
                </a:solidFill>
              </a:rPr>
              <a:t>Архитектура приложения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E5AA07-279A-902A-1FBC-A1BECF21B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2" y="1614486"/>
            <a:ext cx="11339757" cy="47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1AA6-C475-1220-FD4E-D7E14B77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6D2B228F-FCEF-41C7-FAE0-0FA0EA1B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44" y="1690686"/>
            <a:ext cx="6687256" cy="3761582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E217C75-3156-F398-1696-69BDD4C8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1690686"/>
            <a:ext cx="5398261" cy="2231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407496-9F67-10C0-9AEA-5052DB92B112}"/>
              </a:ext>
            </a:extLst>
          </p:cNvPr>
          <p:cNvSpPr txBox="1"/>
          <p:nvPr/>
        </p:nvSpPr>
        <p:spPr>
          <a:xfrm>
            <a:off x="333672" y="4184551"/>
            <a:ext cx="5398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детектирования и первичной классификации объектов используется обученная модель YOLOV5, а именно версия YOLOV5(</a:t>
            </a:r>
            <a:r>
              <a:rPr lang="ru-RU" dirty="0" err="1"/>
              <a:t>small</a:t>
            </a:r>
            <a:r>
              <a:rPr lang="ru-RU" dirty="0"/>
              <a:t>) поскольку это самая быстрая модель если верить данным разработчика, а для работы в реальном времени это самый важный параметр. Сама модель взята с хаба моделей </a:t>
            </a:r>
            <a:r>
              <a:rPr lang="ru-RU" dirty="0" err="1"/>
              <a:t>pytorch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7395E-7D97-BE65-47C5-F62193835218}"/>
              </a:ext>
            </a:extLst>
          </p:cNvPr>
          <p:cNvSpPr txBox="1"/>
          <p:nvPr/>
        </p:nvSpPr>
        <p:spPr>
          <a:xfrm>
            <a:off x="5731932" y="6032846"/>
            <a:ext cx="454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https://pytorch.org/hub/ultralytics_yolov5/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113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2C8FE-DD26-F488-56FB-3EECC39E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D41985-D048-13B0-460C-0518F6B9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283735"/>
            <a:ext cx="7980952" cy="4295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31B2-6010-D40E-808F-7AE02C5D928C}"/>
              </a:ext>
            </a:extLst>
          </p:cNvPr>
          <p:cNvSpPr txBox="1"/>
          <p:nvPr/>
        </p:nvSpPr>
        <p:spPr>
          <a:xfrm>
            <a:off x="7078132" y="1491917"/>
            <a:ext cx="4809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классификации тарелок на чистые и грязные используется отдельная модель. Это пред обученная модель ResNet18 с измененными полно-связными (FC) слоями, веса всех слоёв кроме FC фиксируются и следовательно необходимо обучить только FC слои.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33B25-27C5-6553-E79A-9B7949D8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Модели и их характеристики моделей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DEE4BF-F454-E1BA-2BEB-5A3D5FF1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33" y="4330255"/>
            <a:ext cx="2874767" cy="21626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EE46E-3DB8-1CF2-F297-32A0F0BB1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" y="4309308"/>
            <a:ext cx="2874767" cy="21835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4EBAFB-7062-77A8-B97A-BE8956694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1549195"/>
            <a:ext cx="1477673" cy="11093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06564-FF15-6637-0D4C-2FC3EC0CF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1549195"/>
            <a:ext cx="1477673" cy="11093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54A74F-3AC7-E65F-11B6-7A69B8738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15" y="2658533"/>
            <a:ext cx="1477673" cy="11093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6988B33-13B1-498B-042C-4A132416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8" y="2652303"/>
            <a:ext cx="1477673" cy="1109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826E0-374F-5D5D-4570-01579ABE3C80}"/>
              </a:ext>
            </a:extLst>
          </p:cNvPr>
          <p:cNvSpPr txBox="1"/>
          <p:nvPr/>
        </p:nvSpPr>
        <p:spPr>
          <a:xfrm>
            <a:off x="1491749" y="4091664"/>
            <a:ext cx="9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F1D03-8BAB-5D7B-A502-E15316943776}"/>
              </a:ext>
            </a:extLst>
          </p:cNvPr>
          <p:cNvSpPr txBox="1"/>
          <p:nvPr/>
        </p:nvSpPr>
        <p:spPr>
          <a:xfrm>
            <a:off x="4341116" y="40765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381354-DC2C-650D-3B77-544805EA9C0C}"/>
              </a:ext>
            </a:extLst>
          </p:cNvPr>
          <p:cNvSpPr txBox="1"/>
          <p:nvPr/>
        </p:nvSpPr>
        <p:spPr>
          <a:xfrm>
            <a:off x="372126" y="1235083"/>
            <a:ext cx="6561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обучения используется </a:t>
            </a:r>
            <a:r>
              <a:rPr lang="ru-RU" dirty="0" err="1"/>
              <a:t>датасет</a:t>
            </a:r>
            <a:r>
              <a:rPr lang="ru-RU" dirty="0"/>
              <a:t> тарелок с сайта </a:t>
            </a:r>
            <a:r>
              <a:rPr lang="ru-RU" dirty="0" err="1"/>
              <a:t>kaggle</a:t>
            </a:r>
            <a:r>
              <a:rPr lang="ru-RU" dirty="0"/>
              <a:t>, для тренировок и валидации размечены по 100 грязных и чистых тарелок, каждое 5 изображение используется для валидации, остальное для тренировки. К изображениям для тренировки применяется набор случайных аугментаций для большей эффективности обучения. Обученная модель сохраняется как </a:t>
            </a:r>
            <a:r>
              <a:rPr lang="ru-RU" dirty="0" err="1"/>
              <a:t>jit</a:t>
            </a:r>
            <a:r>
              <a:rPr lang="ru-RU" dirty="0"/>
              <a:t> скрипт и загружается уже в основной программе, </a:t>
            </a:r>
            <a:r>
              <a:rPr lang="ru-RU" dirty="0" err="1"/>
              <a:t>jit</a:t>
            </a:r>
            <a:r>
              <a:rPr lang="ru-RU" dirty="0"/>
              <a:t> скрипт позволяет не определять модель при загрузке.</a:t>
            </a:r>
            <a:br>
              <a:rPr lang="ru-RU" dirty="0"/>
            </a:br>
            <a:r>
              <a:rPr lang="ru-RU" dirty="0" err="1"/>
              <a:t>Loss</a:t>
            </a:r>
            <a:r>
              <a:rPr lang="ru-RU" dirty="0"/>
              <a:t> фикция и </a:t>
            </a:r>
            <a:r>
              <a:rPr lang="ru-RU" dirty="0" err="1"/>
              <a:t>accuracy</a:t>
            </a:r>
            <a:r>
              <a:rPr lang="ru-RU" dirty="0"/>
              <a:t> при обучение модели: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37118-2CA1-65A4-D150-184561E387B0}"/>
              </a:ext>
            </a:extLst>
          </p:cNvPr>
          <p:cNvSpPr txBox="1"/>
          <p:nvPr/>
        </p:nvSpPr>
        <p:spPr>
          <a:xfrm>
            <a:off x="7071495" y="4490772"/>
            <a:ext cx="428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Также был проведён тест на 100 новых изображениях из того же дата сета, и получен уровень достоверности предсказания 92 – 93%, в сравнение с ResNet50 у которого 94 - 96%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4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FA808-AF13-45B4-3328-16E8A830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206B64C6-098E-988C-3389-BA84065F26A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593" y="1126596"/>
            <a:ext cx="7009870" cy="5257871"/>
          </a:xfrm>
        </p:spPr>
      </p:pic>
    </p:spTree>
    <p:extLst>
      <p:ext uri="{BB962C8B-B14F-4D97-AF65-F5344CB8AC3E}">
        <p14:creationId xmlns:p14="http://schemas.microsoft.com/office/powerpoint/2010/main" val="66974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C91831-9E2A-1950-A386-04BC8120C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4" y="2936679"/>
            <a:ext cx="2038142" cy="19423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9F47F3-5D0C-FED5-EE89-DD4600683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4" y="2746153"/>
            <a:ext cx="2666256" cy="2637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3024A-8F4C-895B-FB93-B17277D7FC27}"/>
              </a:ext>
            </a:extLst>
          </p:cNvPr>
          <p:cNvSpPr txBox="1"/>
          <p:nvPr/>
        </p:nvSpPr>
        <p:spPr>
          <a:xfrm>
            <a:off x="965199" y="1647703"/>
            <a:ext cx="433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Модель плохо классифицирует тарелки с сложным узором или рисунком: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C8F13-0E83-6EB8-E864-966D629A01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67" y="2492153"/>
            <a:ext cx="3936999" cy="3044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87A32-82FA-3FF0-2ED3-51E64E29EA93}"/>
              </a:ext>
            </a:extLst>
          </p:cNvPr>
          <p:cNvSpPr txBox="1"/>
          <p:nvPr/>
        </p:nvSpPr>
        <p:spPr>
          <a:xfrm>
            <a:off x="5698066" y="1647703"/>
            <a:ext cx="56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замечена особенность что при близком цвете тарелки и фону модели сложно детектировать тарелку: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64B2B36-6F02-469D-60A2-89917045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222014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9CCED05-1268-3D3C-8BF2-540894A42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6" y="1855789"/>
            <a:ext cx="11303000" cy="38761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Потребление памяти всей программой около 1800 </a:t>
            </a:r>
            <a:r>
              <a:rPr lang="ru-RU" dirty="0" err="1">
                <a:solidFill>
                  <a:schemeClr val="tx1"/>
                </a:solidFill>
              </a:rPr>
              <a:t>MiB</a:t>
            </a:r>
            <a:r>
              <a:rPr lang="ru-RU" dirty="0">
                <a:solidFill>
                  <a:schemeClr val="tx1"/>
                </a:solidFill>
              </a:rPr>
              <a:t>, установлено с помощью утилиты </a:t>
            </a:r>
            <a:r>
              <a:rPr lang="ru-RU" dirty="0" err="1">
                <a:solidFill>
                  <a:schemeClr val="tx1"/>
                </a:solidFill>
              </a:rPr>
              <a:t>memory_profiler</a:t>
            </a:r>
            <a:r>
              <a:rPr lang="ru-RU" dirty="0">
                <a:solidFill>
                  <a:schemeClr val="tx1"/>
                </a:solidFill>
              </a:rPr>
              <a:t> с соответствует моим приблизительным расчётам и данным из мониторинга ресурсов </a:t>
            </a:r>
            <a:r>
              <a:rPr lang="ru-RU" dirty="0" err="1">
                <a:solidFill>
                  <a:schemeClr val="tx1"/>
                </a:solidFill>
              </a:rPr>
              <a:t>windows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Быстродействие программы можно оценить в FPS (кадров, которые программа обрисовывает за секунду).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1. Без использования модели FPS счётчик показывает 29 – 27 кадров, поскольку входящий поток с камеры установлен на 30 кадров.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2. При использовании только модели YOLO программа показывает приблизительно 22 - 20 кадров.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3. При использовании обеих моделей программа показывает приблизительно 16 кадров, в кадре 2 тарелки.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4. При использовании обеих моделей программа показывает приблизительно 10 - 9 кадров, в кадре 7 тарелки.</a:t>
            </a:r>
          </a:p>
        </p:txBody>
      </p:sp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6DE7D381-197B-E033-0FCE-9E6041E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60" y="279027"/>
            <a:ext cx="8640403" cy="1212890"/>
          </a:xfrm>
        </p:spPr>
        <p:txBody>
          <a:bodyPr>
            <a:normAutofit/>
          </a:bodyPr>
          <a:lstStyle/>
          <a:p>
            <a:r>
              <a:rPr lang="ru-RU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84809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2756</TotalTime>
  <Words>414</Words>
  <Application>Microsoft Office PowerPoint</Application>
  <PresentationFormat>Широкоэкранный</PresentationFormat>
  <Paragraphs>31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Cover</vt:lpstr>
      <vt:lpstr>Специальное оформление</vt:lpstr>
      <vt:lpstr>Презентация PowerPoint</vt:lpstr>
      <vt:lpstr>Цель и применение</vt:lpstr>
      <vt:lpstr>Презентация PowerPoint</vt:lpstr>
      <vt:lpstr>Модели и их характеристики моделей</vt:lpstr>
      <vt:lpstr>Модели и их характеристики моделей</vt:lpstr>
      <vt:lpstr>Модели и их характеристики моделей</vt:lpstr>
      <vt:lpstr>Тестирование</vt:lpstr>
      <vt:lpstr>Тестирование</vt:lpstr>
      <vt:lpstr>Тестирование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и классификация тарелок (на грязные и чистые). </dc:title>
  <dc:creator>admin Admin</dc:creator>
  <cp:lastModifiedBy>admin Admin</cp:lastModifiedBy>
  <cp:revision>13</cp:revision>
  <dcterms:created xsi:type="dcterms:W3CDTF">2022-12-01T21:17:48Z</dcterms:created>
  <dcterms:modified xsi:type="dcterms:W3CDTF">2022-12-22T12:31:44Z</dcterms:modified>
</cp:coreProperties>
</file>